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61" r:id="rId3"/>
    <p:sldId id="262" r:id="rId4"/>
    <p:sldId id="264" r:id="rId5"/>
    <p:sldId id="265" r:id="rId6"/>
    <p:sldId id="268" r:id="rId7"/>
    <p:sldId id="267" r:id="rId8"/>
    <p:sldId id="270" r:id="rId9"/>
    <p:sldId id="269" r:id="rId10"/>
    <p:sldId id="272" r:id="rId11"/>
    <p:sldId id="271" r:id="rId12"/>
    <p:sldId id="273" r:id="rId13"/>
    <p:sldId id="27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D3B8D7-0EA1-4872-A210-4E2BE93AF2B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E0AB98-8F86-4620-925B-0FC17A3C1F9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A13302-C0B8-4969-AE1A-ACAAA4C9B771}" type="slidenum">
              <a:rPr lang="en-US"/>
              <a:pPr/>
              <a:t>13</a:t>
            </a:fld>
            <a:endParaRPr lang="en-US"/>
          </a:p>
        </p:txBody>
      </p:sp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0A21D-FE21-4EE6-AEC4-B775F9692C2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0203C-2AB3-45BB-9285-B003A51EA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0A21D-FE21-4EE6-AEC4-B775F9692C2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0203C-2AB3-45BB-9285-B003A51EA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0A21D-FE21-4EE6-AEC4-B775F9692C2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0203C-2AB3-45BB-9285-B003A51EA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7606773-D6C2-4C63-AECD-549DFDBF04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0A21D-FE21-4EE6-AEC4-B775F9692C2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0203C-2AB3-45BB-9285-B003A51EA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0A21D-FE21-4EE6-AEC4-B775F9692C2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0203C-2AB3-45BB-9285-B003A51EA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0A21D-FE21-4EE6-AEC4-B775F9692C2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0203C-2AB3-45BB-9285-B003A51EA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0A21D-FE21-4EE6-AEC4-B775F9692C2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0203C-2AB3-45BB-9285-B003A51EA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0A21D-FE21-4EE6-AEC4-B775F9692C2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0203C-2AB3-45BB-9285-B003A51EA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0A21D-FE21-4EE6-AEC4-B775F9692C2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0203C-2AB3-45BB-9285-B003A51EA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0A21D-FE21-4EE6-AEC4-B775F9692C2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0203C-2AB3-45BB-9285-B003A51EA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0A21D-FE21-4EE6-AEC4-B775F9692C2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0203C-2AB3-45BB-9285-B003A51EA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0A21D-FE21-4EE6-AEC4-B775F9692C2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0203C-2AB3-45BB-9285-B003A51EA09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7.png"/><Relationship Id="rId2" Type="http://schemas.openxmlformats.org/officeDocument/2006/relationships/audio" Target="file:///F:\XUAN%20BACH\XUAN\CHUONG%20TRINH\CLB%20Mon%20Hoc%20(%20CHUAN)\Mo%20uoc%20ngay%20mai.mp3" TargetMode="External"/><Relationship Id="rId1" Type="http://schemas.openxmlformats.org/officeDocument/2006/relationships/audio" Target="file:///H:\chuyen%20de%20ung%20cong%20nghe%20thong%20tin%20vao%20day%20hoc\Bai%20hat%20Noi%20vong%20tay%20lon%20do%20Khanh%20Ly%20trinh%20bay.mp3" TargetMode="External"/><Relationship Id="rId6" Type="http://schemas.openxmlformats.org/officeDocument/2006/relationships/image" Target="../media/image1.jpeg"/><Relationship Id="rId11" Type="http://schemas.openxmlformats.org/officeDocument/2006/relationships/image" Target="../media/image21.gif"/><Relationship Id="rId5" Type="http://schemas.openxmlformats.org/officeDocument/2006/relationships/audio" Target="../media/audio1.wav"/><Relationship Id="rId10" Type="http://schemas.openxmlformats.org/officeDocument/2006/relationships/image" Target="../media/image20.gif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1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dozen_yellow_roses_expand_vase_md_clr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4572000"/>
            <a:ext cx="3429000" cy="2286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33600" y="619780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TRƯỜNG TH TRUNG LẬP HẠ</a:t>
            </a:r>
            <a:endParaRPr lang="en-US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4600" y="1715869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KĨ THUẬT LỚP 4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3235404"/>
            <a:ext cx="8305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BÀI: LẮP  Ô TÔ TẢI</a:t>
            </a:r>
            <a:endParaRPr lang="en-US" sz="6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4" descr="dozen_yellow_roses_expand_vase_md_clr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28600" y="4572000"/>
            <a:ext cx="3429000" cy="2286000"/>
          </a:xfrm>
          <a:prstGeom prst="rect">
            <a:avLst/>
          </a:prstGeom>
          <a:noFill/>
        </p:spPr>
      </p:pic>
      <p:pic>
        <p:nvPicPr>
          <p:cNvPr id="10" name="Picture 4" descr="dozen_yellow_roses_expand_vase_md_clr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5562600"/>
            <a:ext cx="3429000" cy="1295400"/>
          </a:xfrm>
          <a:prstGeom prst="rect">
            <a:avLst/>
          </a:prstGeom>
          <a:noFill/>
        </p:spPr>
      </p:pic>
      <p:pic>
        <p:nvPicPr>
          <p:cNvPr id="11" name="Picture 7" descr="3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48600" y="0"/>
            <a:ext cx="1295400" cy="1295400"/>
          </a:xfrm>
          <a:prstGeom prst="rect">
            <a:avLst/>
          </a:prstGeom>
          <a:noFill/>
        </p:spPr>
      </p:pic>
      <p:pic>
        <p:nvPicPr>
          <p:cNvPr id="12" name="Picture 7" descr="3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295400" cy="12954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2057400"/>
            <a:ext cx="6629400" cy="4648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828800" y="654050"/>
            <a:ext cx="716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3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ráp</a:t>
            </a:r>
            <a:r>
              <a:rPr lang="en-US" sz="36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6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6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36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tải</a:t>
            </a:r>
            <a:endParaRPr lang="en-US" sz="36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381000" y="609600"/>
            <a:ext cx="800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0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ách</a:t>
            </a:r>
            <a:r>
              <a:rPr lang="en-US" sz="4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4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ráp</a:t>
            </a:r>
            <a:r>
              <a:rPr lang="en-US" sz="4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4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40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4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tải</a:t>
            </a:r>
            <a:r>
              <a:rPr lang="en-US" sz="4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57200" y="1600200"/>
            <a:ext cx="8305800" cy="476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25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lỗ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)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ca bin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ca bin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hãm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133600" y="457200"/>
            <a:ext cx="6324600" cy="646331"/>
          </a:xfrm>
          <a:prstGeom prst="rect">
            <a:avLst/>
          </a:prstGeom>
          <a:solidFill>
            <a:srgbClr val="3333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QUY TRÌNH THỰC HIỆN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457199" y="1600200"/>
            <a:ext cx="10230971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Lắp từng bộ phận</a:t>
            </a:r>
          </a:p>
          <a:p>
            <a:pPr marL="342900" indent="-342900">
              <a:spcBef>
                <a:spcPct val="5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-Lắp giá đỡ trục bánh xe và sàn ca bin</a:t>
            </a:r>
          </a:p>
          <a:p>
            <a:pPr marL="342900" indent="-342900">
              <a:spcBef>
                <a:spcPct val="5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-Lắp ca bin</a:t>
            </a:r>
          </a:p>
          <a:p>
            <a:pPr marL="342900" indent="-342900">
              <a:spcBef>
                <a:spcPct val="5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-Lắp thành sau thùng xe và trục bánh xe</a:t>
            </a:r>
          </a:p>
          <a:p>
            <a:pPr marL="342900" indent="-342900">
              <a:spcBef>
                <a:spcPct val="5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2. Lắp ráp xe ô tô tải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6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Bai hat Noi vong tay lon do Khanh Ly trinh bay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838200" y="6172200"/>
            <a:ext cx="304800" cy="304800"/>
          </a:xfrm>
          <a:prstGeom prst="rect">
            <a:avLst/>
          </a:prstGeom>
          <a:noFill/>
        </p:spPr>
      </p:pic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endParaRPr lang="vi-VN" b="1">
              <a:latin typeface=".VnAvant" pitchFamily="34" charset="0"/>
            </a:endParaRPr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7315200" y="4876800"/>
            <a:ext cx="428625" cy="409575"/>
          </a:xfrm>
          <a:prstGeom prst="irregularSeal1">
            <a:avLst/>
          </a:prstGeom>
          <a:gradFill rotWithShape="1">
            <a:gsLst>
              <a:gs pos="0">
                <a:srgbClr val="E6F8A6">
                  <a:alpha val="62000"/>
                </a:srgbClr>
              </a:gs>
              <a:gs pos="100000">
                <a:srgbClr val="FF00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AutoShape 6"/>
          <p:cNvSpPr>
            <a:spLocks noChangeArrowheads="1"/>
          </p:cNvSpPr>
          <p:nvPr/>
        </p:nvSpPr>
        <p:spPr bwMode="auto">
          <a:xfrm>
            <a:off x="0" y="3505200"/>
            <a:ext cx="366713" cy="431800"/>
          </a:xfrm>
          <a:prstGeom prst="irregularSeal1">
            <a:avLst/>
          </a:prstGeom>
          <a:gradFill rotWithShape="1">
            <a:gsLst>
              <a:gs pos="0">
                <a:srgbClr val="FF0066"/>
              </a:gs>
              <a:gs pos="100000">
                <a:srgbClr val="FF0000">
                  <a:alpha val="3999"/>
                </a:srgbClr>
              </a:gs>
            </a:gsLst>
            <a:path path="rect">
              <a:fillToRect r="100000" b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AutoShape 7"/>
          <p:cNvSpPr>
            <a:spLocks noChangeArrowheads="1"/>
          </p:cNvSpPr>
          <p:nvPr/>
        </p:nvSpPr>
        <p:spPr bwMode="auto">
          <a:xfrm>
            <a:off x="169863" y="5511800"/>
            <a:ext cx="403225" cy="3921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AutoShape 8"/>
          <p:cNvSpPr>
            <a:spLocks noChangeArrowheads="1"/>
          </p:cNvSpPr>
          <p:nvPr/>
        </p:nvSpPr>
        <p:spPr bwMode="auto">
          <a:xfrm>
            <a:off x="8001000" y="381000"/>
            <a:ext cx="609600" cy="685800"/>
          </a:xfrm>
          <a:prstGeom prst="star5">
            <a:avLst/>
          </a:prstGeom>
          <a:gradFill rotWithShape="1">
            <a:gsLst>
              <a:gs pos="0">
                <a:srgbClr val="1907F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AutoShape 9"/>
          <p:cNvSpPr>
            <a:spLocks noChangeArrowheads="1"/>
          </p:cNvSpPr>
          <p:nvPr/>
        </p:nvSpPr>
        <p:spPr bwMode="auto">
          <a:xfrm>
            <a:off x="2246313" y="9525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AutoShape 10"/>
          <p:cNvSpPr>
            <a:spLocks noChangeArrowheads="1"/>
          </p:cNvSpPr>
          <p:nvPr/>
        </p:nvSpPr>
        <p:spPr bwMode="auto">
          <a:xfrm>
            <a:off x="5257800" y="457200"/>
            <a:ext cx="403225" cy="3921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AutoShape 11"/>
          <p:cNvSpPr>
            <a:spLocks noChangeArrowheads="1"/>
          </p:cNvSpPr>
          <p:nvPr/>
        </p:nvSpPr>
        <p:spPr bwMode="auto">
          <a:xfrm>
            <a:off x="304800" y="2438400"/>
            <a:ext cx="685800" cy="6096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AutoShape 12"/>
          <p:cNvSpPr>
            <a:spLocks noChangeArrowheads="1"/>
          </p:cNvSpPr>
          <p:nvPr/>
        </p:nvSpPr>
        <p:spPr bwMode="auto">
          <a:xfrm>
            <a:off x="5638800" y="228600"/>
            <a:ext cx="366713" cy="400050"/>
          </a:xfrm>
          <a:prstGeom prst="irregularSeal2">
            <a:avLst/>
          </a:prstGeom>
          <a:gradFill rotWithShape="1">
            <a:gsLst>
              <a:gs pos="0">
                <a:srgbClr val="FCA2B1">
                  <a:alpha val="88000"/>
                </a:srgbClr>
              </a:gs>
              <a:gs pos="100000">
                <a:srgbClr val="FF0000">
                  <a:alpha val="58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AutoShape 13"/>
          <p:cNvSpPr>
            <a:spLocks noChangeArrowheads="1"/>
          </p:cNvSpPr>
          <p:nvPr/>
        </p:nvSpPr>
        <p:spPr bwMode="auto">
          <a:xfrm>
            <a:off x="3048000" y="533400"/>
            <a:ext cx="366713" cy="431800"/>
          </a:xfrm>
          <a:prstGeom prst="irregularSeal1">
            <a:avLst/>
          </a:prstGeom>
          <a:gradFill rotWithShape="1">
            <a:gsLst>
              <a:gs pos="0">
                <a:srgbClr val="FF0066"/>
              </a:gs>
              <a:gs pos="100000">
                <a:srgbClr val="FF0000">
                  <a:alpha val="3999"/>
                </a:srgbClr>
              </a:gs>
            </a:gsLst>
            <a:path path="rect">
              <a:fillToRect r="100000" b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46094" name="Picture 14" descr="POINSET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5626853">
            <a:off x="8152606" y="145257"/>
            <a:ext cx="849313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95" name="AutoShape 15"/>
          <p:cNvSpPr>
            <a:spLocks noChangeArrowheads="1"/>
          </p:cNvSpPr>
          <p:nvPr/>
        </p:nvSpPr>
        <p:spPr bwMode="auto">
          <a:xfrm>
            <a:off x="1524000" y="1219200"/>
            <a:ext cx="508000" cy="403225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AutoShape 16"/>
          <p:cNvSpPr>
            <a:spLocks noChangeArrowheads="1"/>
          </p:cNvSpPr>
          <p:nvPr/>
        </p:nvSpPr>
        <p:spPr bwMode="auto">
          <a:xfrm>
            <a:off x="8458200" y="1981200"/>
            <a:ext cx="3857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AutoShape 17"/>
          <p:cNvSpPr>
            <a:spLocks noChangeArrowheads="1"/>
          </p:cNvSpPr>
          <p:nvPr/>
        </p:nvSpPr>
        <p:spPr bwMode="auto">
          <a:xfrm>
            <a:off x="3429000" y="6019800"/>
            <a:ext cx="366713" cy="400050"/>
          </a:xfrm>
          <a:prstGeom prst="irregularSeal2">
            <a:avLst/>
          </a:prstGeom>
          <a:gradFill rotWithShape="1">
            <a:gsLst>
              <a:gs pos="0">
                <a:srgbClr val="FCA2B1">
                  <a:alpha val="88000"/>
                </a:srgbClr>
              </a:gs>
              <a:gs pos="100000">
                <a:srgbClr val="FF0000">
                  <a:alpha val="58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AutoShape 18"/>
          <p:cNvSpPr>
            <a:spLocks noChangeArrowheads="1"/>
          </p:cNvSpPr>
          <p:nvPr/>
        </p:nvSpPr>
        <p:spPr bwMode="auto">
          <a:xfrm>
            <a:off x="8305800" y="4038600"/>
            <a:ext cx="493713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9" name="AutoShape 19"/>
          <p:cNvSpPr>
            <a:spLocks noChangeArrowheads="1"/>
          </p:cNvSpPr>
          <p:nvPr/>
        </p:nvSpPr>
        <p:spPr bwMode="auto">
          <a:xfrm>
            <a:off x="2286000" y="5181600"/>
            <a:ext cx="609600" cy="685800"/>
          </a:xfrm>
          <a:prstGeom prst="star5">
            <a:avLst/>
          </a:prstGeom>
          <a:gradFill rotWithShape="1">
            <a:gsLst>
              <a:gs pos="0">
                <a:srgbClr val="1907F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100" name="AutoShape 20"/>
          <p:cNvSpPr>
            <a:spLocks noChangeArrowheads="1"/>
          </p:cNvSpPr>
          <p:nvPr/>
        </p:nvSpPr>
        <p:spPr bwMode="auto">
          <a:xfrm>
            <a:off x="5562600" y="5778500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101" name="AutoShape 21"/>
          <p:cNvSpPr>
            <a:spLocks noChangeArrowheads="1"/>
          </p:cNvSpPr>
          <p:nvPr/>
        </p:nvSpPr>
        <p:spPr bwMode="auto">
          <a:xfrm>
            <a:off x="7696200" y="5943600"/>
            <a:ext cx="533400" cy="5334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102" name="AutoShape 22"/>
          <p:cNvSpPr>
            <a:spLocks noChangeArrowheads="1"/>
          </p:cNvSpPr>
          <p:nvPr/>
        </p:nvSpPr>
        <p:spPr bwMode="auto">
          <a:xfrm>
            <a:off x="1447800" y="5943600"/>
            <a:ext cx="493713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6E81C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103" name="AutoShape 23"/>
          <p:cNvSpPr>
            <a:spLocks noChangeArrowheads="1"/>
          </p:cNvSpPr>
          <p:nvPr/>
        </p:nvSpPr>
        <p:spPr bwMode="auto">
          <a:xfrm>
            <a:off x="6400800" y="6019800"/>
            <a:ext cx="493713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104" name="AutoShape 24"/>
          <p:cNvSpPr>
            <a:spLocks noChangeArrowheads="1"/>
          </p:cNvSpPr>
          <p:nvPr/>
        </p:nvSpPr>
        <p:spPr bwMode="auto">
          <a:xfrm>
            <a:off x="8382000" y="5181600"/>
            <a:ext cx="403225" cy="3921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46106" name="Mo uoc ngay mai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0" y="6705600"/>
            <a:ext cx="152400" cy="152400"/>
          </a:xfrm>
          <a:prstGeom prst="rect">
            <a:avLst/>
          </a:prstGeom>
          <a:noFill/>
        </p:spPr>
      </p:pic>
      <p:pic>
        <p:nvPicPr>
          <p:cNvPr id="46107" name="Picture 27" descr="POINSET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924800" y="5778500"/>
            <a:ext cx="11430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108" name="Picture 28" descr="POINSET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flipH="1">
            <a:off x="76200" y="6019800"/>
            <a:ext cx="9144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109" name="Picture 29" descr="BAR"/>
          <p:cNvPicPr preferRelativeResize="0"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16200000">
            <a:off x="5677694" y="3391694"/>
            <a:ext cx="6858000" cy="74612"/>
          </a:xfrm>
          <a:prstGeom prst="rect">
            <a:avLst/>
          </a:prstGeom>
          <a:noFill/>
        </p:spPr>
      </p:pic>
      <p:pic>
        <p:nvPicPr>
          <p:cNvPr id="46110" name="Picture 30" descr="BAR"/>
          <p:cNvPicPr preferRelativeResize="0"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16200000">
            <a:off x="-3391693" y="3391693"/>
            <a:ext cx="6858000" cy="74613"/>
          </a:xfrm>
          <a:prstGeom prst="rect">
            <a:avLst/>
          </a:prstGeom>
          <a:noFill/>
        </p:spPr>
      </p:pic>
      <p:pic>
        <p:nvPicPr>
          <p:cNvPr id="46111" name="Picture 31" descr="BAR"/>
          <p:cNvPicPr preferRelativeResize="0"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9144000" cy="100013"/>
          </a:xfrm>
          <a:prstGeom prst="rect">
            <a:avLst/>
          </a:prstGeom>
          <a:noFill/>
        </p:spPr>
      </p:pic>
      <p:pic>
        <p:nvPicPr>
          <p:cNvPr id="46112" name="Picture 32" descr="BAR"/>
          <p:cNvPicPr preferRelativeResize="0"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6757988"/>
            <a:ext cx="9144000" cy="100012"/>
          </a:xfrm>
          <a:prstGeom prst="rect">
            <a:avLst/>
          </a:prstGeom>
          <a:noFill/>
        </p:spPr>
      </p:pic>
      <p:pic>
        <p:nvPicPr>
          <p:cNvPr id="46114" name="Picture 34" descr="3d butterfly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33400" y="6096000"/>
            <a:ext cx="800100" cy="466725"/>
          </a:xfrm>
          <a:prstGeom prst="rect">
            <a:avLst/>
          </a:prstGeom>
          <a:noFill/>
        </p:spPr>
      </p:pic>
      <p:sp>
        <p:nvSpPr>
          <p:cNvPr id="34" name="TextBox 33"/>
          <p:cNvSpPr txBox="1"/>
          <p:nvPr/>
        </p:nvSpPr>
        <p:spPr>
          <a:xfrm>
            <a:off x="1066800" y="2667000"/>
            <a:ext cx="7772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 HÀNH LẮP Ô TÔ TẢI</a:t>
            </a:r>
            <a:endParaRPr lang="en-US" sz="4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  <p:sndAc>
      <p:stSnd>
        <p:snd r:embed="rId5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6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6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6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6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528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6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6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6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6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6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6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6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6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6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6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6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6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6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6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6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6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6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6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6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6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6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6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6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6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500"/>
                            </p:stCondLst>
                            <p:childTnLst>
                              <p:par>
                                <p:cTn id="12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1" dur="85576" fill="hold"/>
                                        <p:tgtEl>
                                          <p:spTgt spid="4608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2" repeatCount="2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6106"/>
                </p:tgtEl>
              </p:cMediaNode>
            </p:audio>
            <p:audio>
              <p:cMediaNode>
                <p:cTn id="1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6082"/>
                </p:tgtEl>
              </p:cMediaNode>
            </p:audio>
          </p:childTnLst>
        </p:cTn>
      </p:par>
    </p:tnLst>
    <p:bldLst>
      <p:bldP spid="46085" grpId="0" animBg="1"/>
      <p:bldP spid="46086" grpId="0" animBg="1"/>
      <p:bldP spid="46087" grpId="0" animBg="1"/>
      <p:bldP spid="46088" grpId="0" animBg="1"/>
      <p:bldP spid="46089" grpId="0" animBg="1"/>
      <p:bldP spid="46090" grpId="0" animBg="1"/>
      <p:bldP spid="46091" grpId="0" animBg="1"/>
      <p:bldP spid="46092" grpId="0" animBg="1"/>
      <p:bldP spid="46093" grpId="0" animBg="1"/>
      <p:bldP spid="46095" grpId="0" animBg="1"/>
      <p:bldP spid="46096" grpId="0" animBg="1"/>
      <p:bldP spid="46097" grpId="0" animBg="1"/>
      <p:bldP spid="46098" grpId="0" animBg="1"/>
      <p:bldP spid="46099" grpId="0" animBg="1"/>
      <p:bldP spid="46100" grpId="0" animBg="1"/>
      <p:bldP spid="46101" grpId="0" animBg="1"/>
      <p:bldP spid="46102" grpId="0" animBg="1"/>
      <p:bldP spid="46103" grpId="0" animBg="1"/>
      <p:bldP spid="4610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914400"/>
            <a:ext cx="7086600" cy="3124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914400" y="4343400"/>
            <a:ext cx="7467600" cy="10772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Để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6248400" y="1066800"/>
            <a:ext cx="2133600" cy="1066800"/>
            <a:chOff x="4224" y="336"/>
            <a:chExt cx="1344" cy="672"/>
          </a:xfrm>
        </p:grpSpPr>
        <p:sp>
          <p:nvSpPr>
            <p:cNvPr id="9222" name="Text Box 6"/>
            <p:cNvSpPr txBox="1">
              <a:spLocks noChangeArrowheads="1"/>
            </p:cNvSpPr>
            <p:nvPr/>
          </p:nvSpPr>
          <p:spPr bwMode="auto">
            <a:xfrm>
              <a:off x="4800" y="336"/>
              <a:ext cx="768" cy="294"/>
            </a:xfrm>
            <a:prstGeom prst="rect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ca bin</a:t>
              </a:r>
            </a:p>
          </p:txBody>
        </p:sp>
        <p:sp>
          <p:nvSpPr>
            <p:cNvPr id="9223" name="Line 7"/>
            <p:cNvSpPr>
              <a:spLocks noChangeShapeType="1"/>
            </p:cNvSpPr>
            <p:nvPr/>
          </p:nvSpPr>
          <p:spPr bwMode="auto">
            <a:xfrm flipH="1">
              <a:off x="4224" y="624"/>
              <a:ext cx="57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1295400" y="2362200"/>
            <a:ext cx="2514600" cy="1973263"/>
            <a:chOff x="912" y="1488"/>
            <a:chExt cx="1584" cy="1243"/>
          </a:xfrm>
        </p:grpSpPr>
        <p:sp>
          <p:nvSpPr>
            <p:cNvPr id="9224" name="Text Box 8"/>
            <p:cNvSpPr txBox="1">
              <a:spLocks noChangeArrowheads="1"/>
            </p:cNvSpPr>
            <p:nvPr/>
          </p:nvSpPr>
          <p:spPr bwMode="auto">
            <a:xfrm>
              <a:off x="912" y="2208"/>
              <a:ext cx="1152" cy="523"/>
            </a:xfrm>
            <a:prstGeom prst="rect">
              <a:avLst/>
            </a:prstGeom>
            <a:solidFill>
              <a:srgbClr val="3333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sz="2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đỡ</a:t>
              </a:r>
              <a:r>
                <a:rPr lang="en-US" sz="2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trục</a:t>
              </a:r>
              <a:r>
                <a:rPr lang="en-US" sz="2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bánh</a:t>
              </a:r>
              <a:r>
                <a:rPr lang="en-US" sz="2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xe</a:t>
              </a:r>
              <a:endPara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28" name="Line 12"/>
            <p:cNvSpPr>
              <a:spLocks noChangeShapeType="1"/>
            </p:cNvSpPr>
            <p:nvPr/>
          </p:nvSpPr>
          <p:spPr bwMode="auto">
            <a:xfrm flipV="1">
              <a:off x="1968" y="1488"/>
              <a:ext cx="528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6858000" y="2895600"/>
            <a:ext cx="1752600" cy="1457325"/>
            <a:chOff x="3456" y="1968"/>
            <a:chExt cx="1104" cy="918"/>
          </a:xfrm>
        </p:grpSpPr>
        <p:sp>
          <p:nvSpPr>
            <p:cNvPr id="9225" name="Text Box 9"/>
            <p:cNvSpPr txBox="1">
              <a:spLocks noChangeArrowheads="1"/>
            </p:cNvSpPr>
            <p:nvPr/>
          </p:nvSpPr>
          <p:spPr bwMode="auto">
            <a:xfrm>
              <a:off x="3456" y="2592"/>
              <a:ext cx="1104" cy="294"/>
            </a:xfrm>
            <a:prstGeom prst="rect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sàn</a:t>
              </a:r>
              <a:r>
                <a:rPr lang="en-US" sz="2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ca bin</a:t>
              </a:r>
            </a:p>
          </p:txBody>
        </p:sp>
        <p:sp>
          <p:nvSpPr>
            <p:cNvPr id="9229" name="Line 13"/>
            <p:cNvSpPr>
              <a:spLocks noChangeShapeType="1"/>
            </p:cNvSpPr>
            <p:nvPr/>
          </p:nvSpPr>
          <p:spPr bwMode="auto">
            <a:xfrm flipH="1" flipV="1">
              <a:off x="3552" y="196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304800" y="1828800"/>
            <a:ext cx="4648200" cy="1600200"/>
            <a:chOff x="240" y="912"/>
            <a:chExt cx="3120" cy="1008"/>
          </a:xfrm>
        </p:grpSpPr>
        <p:sp>
          <p:nvSpPr>
            <p:cNvPr id="9227" name="Text Box 11"/>
            <p:cNvSpPr txBox="1">
              <a:spLocks noChangeArrowheads="1"/>
            </p:cNvSpPr>
            <p:nvPr/>
          </p:nvSpPr>
          <p:spPr bwMode="auto">
            <a:xfrm>
              <a:off x="240" y="912"/>
              <a:ext cx="870" cy="446"/>
            </a:xfrm>
            <a:prstGeom prst="rect">
              <a:avLst/>
            </a:prstGeom>
            <a:solidFill>
              <a:srgbClr val="3333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Trục</a:t>
              </a:r>
              <a:r>
                <a:rPr lang="en-US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bánh</a:t>
              </a:r>
              <a:r>
                <a: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xe</a:t>
              </a:r>
              <a:endPara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30" name="Line 14"/>
            <p:cNvSpPr>
              <a:spLocks noChangeShapeType="1"/>
            </p:cNvSpPr>
            <p:nvPr/>
          </p:nvSpPr>
          <p:spPr bwMode="auto">
            <a:xfrm>
              <a:off x="1200" y="1104"/>
              <a:ext cx="62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31" name="Line 15"/>
            <p:cNvSpPr>
              <a:spLocks noChangeShapeType="1"/>
            </p:cNvSpPr>
            <p:nvPr/>
          </p:nvSpPr>
          <p:spPr bwMode="auto">
            <a:xfrm>
              <a:off x="1200" y="1104"/>
              <a:ext cx="115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32" name="Line 16"/>
            <p:cNvSpPr>
              <a:spLocks noChangeShapeType="1"/>
            </p:cNvSpPr>
            <p:nvPr/>
          </p:nvSpPr>
          <p:spPr bwMode="auto">
            <a:xfrm>
              <a:off x="1200" y="1104"/>
              <a:ext cx="216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3429000" y="609600"/>
            <a:ext cx="3200400" cy="1143000"/>
            <a:chOff x="2928" y="0"/>
            <a:chExt cx="1200" cy="720"/>
          </a:xfrm>
        </p:grpSpPr>
        <p:sp>
          <p:nvSpPr>
            <p:cNvPr id="9226" name="Text Box 10"/>
            <p:cNvSpPr txBox="1">
              <a:spLocks noChangeArrowheads="1"/>
            </p:cNvSpPr>
            <p:nvPr/>
          </p:nvSpPr>
          <p:spPr bwMode="auto">
            <a:xfrm>
              <a:off x="3168" y="0"/>
              <a:ext cx="960" cy="288"/>
            </a:xfrm>
            <a:prstGeom prst="rect">
              <a:avLst/>
            </a:prstGeom>
            <a:solidFill>
              <a:srgbClr val="3333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Thành sau thùng</a:t>
              </a:r>
              <a:r>
                <a:rPr lang="en-US" sz="2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xe</a:t>
              </a:r>
            </a:p>
          </p:txBody>
        </p:sp>
        <p:sp>
          <p:nvSpPr>
            <p:cNvPr id="9233" name="Line 17"/>
            <p:cNvSpPr>
              <a:spLocks noChangeShapeType="1"/>
            </p:cNvSpPr>
            <p:nvPr/>
          </p:nvSpPr>
          <p:spPr bwMode="auto">
            <a:xfrm flipH="1">
              <a:off x="2928" y="288"/>
              <a:ext cx="33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381000" y="152400"/>
            <a:ext cx="853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685800" y="5410200"/>
            <a:ext cx="7924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ô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tải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ca bin, ca bin,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tải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1" grpId="1"/>
      <p:bldP spid="9239" grpId="0"/>
      <p:bldP spid="92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990600"/>
            <a:ext cx="5562600" cy="609600"/>
          </a:xfrm>
          <a:solidFill>
            <a:schemeClr val="bg1"/>
          </a:solidFill>
        </p:spPr>
        <p:txBody>
          <a:bodyPr/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chi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cụ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3795" name="Group 3"/>
          <p:cNvGraphicFramePr>
            <a:graphicFrameLocks noGrp="1"/>
          </p:cNvGraphicFramePr>
          <p:nvPr>
            <p:ph idx="1"/>
          </p:nvPr>
        </p:nvGraphicFramePr>
        <p:xfrm>
          <a:off x="304800" y="1752600"/>
          <a:ext cx="8305800" cy="4480560"/>
        </p:xfrm>
        <a:graphic>
          <a:graphicData uri="http://schemas.openxmlformats.org/drawingml/2006/table">
            <a:tbl>
              <a:tblPr/>
              <a:tblGrid>
                <a:gridCol w="2554288"/>
                <a:gridCol w="1755775"/>
                <a:gridCol w="2290762"/>
                <a:gridCol w="1704975"/>
              </a:tblGrid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gọi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lượng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gọi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lượng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Tấm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lớn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Thanh chữ U dài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Tấm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nhỏ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Trục dài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Tấm chữ L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Bánh xe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Tấm 25 lỗ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ốc và vít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bộ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Tấm 3 lỗ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Vòng hãm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 tấm để lắp chữ 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Cờ-lê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Tấm mặt ca bin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Tua-vít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Thanh thẳng 7 lỗ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48" name="Text Box 56"/>
          <p:cNvSpPr txBox="1">
            <a:spLocks noChangeArrowheads="1"/>
          </p:cNvSpPr>
          <p:nvPr/>
        </p:nvSpPr>
        <p:spPr bwMode="auto">
          <a:xfrm>
            <a:off x="609600" y="381000"/>
            <a:ext cx="807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Để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tải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338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nimBg="1"/>
      <p:bldP spid="33848" grpId="0"/>
      <p:bldP spid="3384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1981200"/>
            <a:ext cx="6477000" cy="3733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838200" y="660737"/>
            <a:ext cx="61309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ca bin.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914400" y="5715000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Để lắp được bộ phận này ta cần phải lắp mấy phần?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066800" y="61722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Lắp 2 phần: giá đỡ trục bánh xe, lắp sàn ca bin.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28800" y="1524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HƯỚNG DẪN LẮP Ô TÔ TẢI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/>
      <p:bldP spid="112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533400" y="710625"/>
            <a:ext cx="815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32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32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32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2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2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2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ca bin ?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33400" y="2057400"/>
            <a:ext cx="82296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lỗ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6 (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 sang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lỗ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L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ca bin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0"/>
            <a:ext cx="5791200" cy="32004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3317" name="Picture 5" descr="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276600"/>
            <a:ext cx="5791200" cy="35814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81000" y="669925"/>
            <a:ext cx="8077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4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4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ca bin.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2209800" y="1066800"/>
            <a:ext cx="33650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6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ách</a:t>
            </a:r>
            <a:r>
              <a:rPr lang="en-US" sz="3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36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ca bin ?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381000" y="2133600"/>
            <a:ext cx="84582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U.(H.3a)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U.(H.3b)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ca bin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3b.(H.3c)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3c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ca bin.(H.3d)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2133600"/>
            <a:ext cx="7010400" cy="3603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81000" y="1153180"/>
            <a:ext cx="8763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457200" y="1143000"/>
            <a:ext cx="8382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ách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2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28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914400" y="3048000"/>
            <a:ext cx="83058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lỗ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hãm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552</Words>
  <Application>Microsoft Office PowerPoint</Application>
  <PresentationFormat>On-screen Show (4:3)</PresentationFormat>
  <Paragraphs>83</Paragraphs>
  <Slides>13</Slides>
  <Notes>1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Bảng chi tiết và dụng cụ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8</cp:revision>
  <dcterms:created xsi:type="dcterms:W3CDTF">2020-04-21T14:46:43Z</dcterms:created>
  <dcterms:modified xsi:type="dcterms:W3CDTF">2020-04-21T16:06:51Z</dcterms:modified>
</cp:coreProperties>
</file>